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748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379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758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2998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8669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7127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8147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7986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990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91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37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39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681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745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619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025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26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2370E33-8691-4B56-BFA9-78A5CC03565E}" type="datetimeFigureOut">
              <a:rPr lang="hu-HU" smtClean="0"/>
              <a:t>2015.10.13.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78644EA-1EFA-4798-8A9A-FD9704879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6179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07244" y="500726"/>
            <a:ext cx="5295333" cy="2692850"/>
          </a:xfrm>
        </p:spPr>
        <p:txBody>
          <a:bodyPr>
            <a:noAutofit/>
          </a:bodyPr>
          <a:lstStyle/>
          <a:p>
            <a:pPr algn="ctr"/>
            <a:r>
              <a:rPr lang="hu-HU" sz="7200" b="1" i="1" dirty="0" smtClean="0">
                <a:solidFill>
                  <a:srgbClr val="FFFF00"/>
                </a:solidFill>
              </a:rPr>
              <a:t>CO Mérgezés </a:t>
            </a:r>
            <a:br>
              <a:rPr lang="hu-HU" sz="7200" b="1" i="1" dirty="0" smtClean="0">
                <a:solidFill>
                  <a:srgbClr val="FFFF00"/>
                </a:solidFill>
              </a:rPr>
            </a:br>
            <a:r>
              <a:rPr lang="hu-HU" sz="7200" b="1" i="1" dirty="0" smtClean="0">
                <a:solidFill>
                  <a:srgbClr val="FFFF00"/>
                </a:solidFill>
              </a:rPr>
              <a:t>megelőzése</a:t>
            </a:r>
            <a:endParaRPr lang="hu-HU" sz="7200" b="1" i="1" dirty="0">
              <a:solidFill>
                <a:srgbClr val="FFFF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63942" y="4503760"/>
            <a:ext cx="6691952" cy="199598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hu-HU" dirty="0" smtClean="0"/>
              <a:t>KÉSZÍTETTE: </a:t>
            </a:r>
          </a:p>
          <a:p>
            <a:pPr algn="l"/>
            <a:endParaRPr lang="hu-HU" dirty="0"/>
          </a:p>
          <a:p>
            <a:pPr algn="l"/>
            <a:r>
              <a:rPr lang="hu-HU" b="1" i="1" dirty="0" smtClean="0">
                <a:solidFill>
                  <a:srgbClr val="FFFF00"/>
                </a:solidFill>
              </a:rPr>
              <a:t>ESZTERGOMI HIVATÁSOS TŰZOLTÓPARANCSNOKSÁG</a:t>
            </a:r>
            <a:endParaRPr lang="hu-HU" b="1" i="1" dirty="0">
              <a:solidFill>
                <a:srgbClr val="FFFF00"/>
              </a:solidFill>
            </a:endParaRPr>
          </a:p>
          <a:p>
            <a:endParaRPr lang="hu-HU" dirty="0" smtClean="0"/>
          </a:p>
          <a:p>
            <a:pPr algn="l"/>
            <a:r>
              <a:rPr lang="hu-HU" dirty="0" smtClean="0"/>
              <a:t>Forrás: </a:t>
            </a:r>
            <a:r>
              <a:rPr lang="hu-HU" b="1" i="1" dirty="0" smtClean="0">
                <a:solidFill>
                  <a:srgbClr val="FFFF00"/>
                </a:solidFill>
              </a:rPr>
              <a:t>BM Országos Katasztrófavédelmi Főigazgatóság</a:t>
            </a:r>
            <a:endParaRPr lang="hu-HU" b="1" i="1" dirty="0">
              <a:solidFill>
                <a:srgbClr val="FFFF00"/>
              </a:solidFill>
            </a:endParaRPr>
          </a:p>
        </p:txBody>
      </p:sp>
      <p:pic>
        <p:nvPicPr>
          <p:cNvPr id="4" name="Kép 3" descr="http://www.katasztrofavedelem.hu/thumb.php?f=19314&amp;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69" y="163773"/>
            <a:ext cx="3976046" cy="3084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Kép 4" descr="http://www.katasztrofavedelem.hu/thumb.php?f=19315&amp;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472" y="3630304"/>
            <a:ext cx="5049671" cy="3084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logo%20co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634" y="163774"/>
            <a:ext cx="2394536" cy="22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071294"/>
      </p:ext>
    </p:extLst>
  </p:cSld>
  <p:clrMapOvr>
    <a:masterClrMapping/>
  </p:clrMapOvr>
  <p:transition spd="slow" advTm="12754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9465"/>
            <a:ext cx="10515600" cy="78128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i="1" dirty="0">
                <a:solidFill>
                  <a:srgbClr val="FFFF00"/>
                </a:solidFill>
              </a:rPr>
              <a:t>A szén-monoxid-mérgezés </a:t>
            </a:r>
            <a:endParaRPr lang="hu-HU" i="1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00752"/>
            <a:ext cx="10515600" cy="5957248"/>
          </a:xfrm>
        </p:spPr>
        <p:txBody>
          <a:bodyPr>
            <a:normAutofit fontScale="92500"/>
          </a:bodyPr>
          <a:lstStyle/>
          <a:p>
            <a:pPr algn="just"/>
            <a:r>
              <a:rPr lang="hu-HU" dirty="0"/>
              <a:t>Az otthon tartózkodás önmagában is számos veszélyt rejthet magában. Ezek közül az egyik legveszélyesebb </a:t>
            </a:r>
            <a:r>
              <a:rPr lang="hu-HU" dirty="0" smtClean="0"/>
              <a:t>mérgező </a:t>
            </a:r>
            <a:r>
              <a:rPr lang="hu-HU" dirty="0"/>
              <a:t>gáz jelenléte, ami leggyakrabban a fűtési időszakban, ám azon kívül is okozhat mérgezést, súlyosabb esetben pedig halált. </a:t>
            </a:r>
            <a:endParaRPr lang="hu-HU" dirty="0" smtClean="0"/>
          </a:p>
          <a:p>
            <a:pPr algn="just"/>
            <a:r>
              <a:rPr lang="hu-HU" dirty="0" smtClean="0"/>
              <a:t>Ez </a:t>
            </a:r>
            <a:r>
              <a:rPr lang="hu-HU" dirty="0"/>
              <a:t>a gáz a köznyelvben „csendes gyilkosnak” is nevezett </a:t>
            </a:r>
            <a:r>
              <a:rPr lang="hu-HU" b="1" i="1" dirty="0">
                <a:solidFill>
                  <a:srgbClr val="FFFF00"/>
                </a:solidFill>
              </a:rPr>
              <a:t>szén-monoxid</a:t>
            </a:r>
            <a:r>
              <a:rPr lang="hu-HU" b="1" dirty="0" smtClean="0"/>
              <a:t>.</a:t>
            </a:r>
          </a:p>
          <a:p>
            <a:pPr marL="0" indent="0" algn="just">
              <a:buNone/>
            </a:pPr>
            <a:r>
              <a:rPr lang="hu-HU" b="1" i="1" dirty="0">
                <a:solidFill>
                  <a:srgbClr val="FFFF00"/>
                </a:solidFill>
              </a:rPr>
              <a:t>Mi is az a szén-monoxid?</a:t>
            </a:r>
          </a:p>
          <a:p>
            <a:pPr algn="just"/>
            <a:r>
              <a:rPr lang="hu-HU" dirty="0"/>
              <a:t>A szén-monoxid (vegyjele: CO) az emberi érzékszervek számára „láthatatlan”, hisz </a:t>
            </a:r>
            <a:r>
              <a:rPr lang="hu-HU"/>
              <a:t>ez </a:t>
            </a:r>
            <a:r>
              <a:rPr lang="hu-HU" smtClean="0"/>
              <a:t>egy </a:t>
            </a:r>
            <a:r>
              <a:rPr lang="hu-HU" b="1" smtClean="0">
                <a:solidFill>
                  <a:srgbClr val="FFFF00"/>
                </a:solidFill>
              </a:rPr>
              <a:t>színtelen</a:t>
            </a:r>
            <a:r>
              <a:rPr lang="hu-HU" b="1" dirty="0">
                <a:solidFill>
                  <a:srgbClr val="FFFF00"/>
                </a:solidFill>
              </a:rPr>
              <a:t>, szagtalan, íztelen, a levegőnél egy kicsivel könnyebb, mérgező gáz, amely tökéletlen égés során jön létre</a:t>
            </a:r>
            <a:r>
              <a:rPr lang="hu-HU" dirty="0"/>
              <a:t>. </a:t>
            </a:r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szén-monoxid-mérgezés nehezen észrevehető, hiszen annak tünetei: </a:t>
            </a:r>
            <a:r>
              <a:rPr lang="hu-HU" b="1" dirty="0">
                <a:solidFill>
                  <a:srgbClr val="FFFF00"/>
                </a:solidFill>
              </a:rPr>
              <a:t>rosszullét, szédülés, fejfájás, hányinger és fáradtság </a:t>
            </a:r>
            <a:r>
              <a:rPr lang="hu-HU" dirty="0"/>
              <a:t>könnyen összetéveszthetőek egyéb betegségek tüneteivel. Magas szén-monoxid-koncentráció esetén </a:t>
            </a:r>
            <a:r>
              <a:rPr lang="hu-HU" b="1" dirty="0"/>
              <a:t>ájulás</a:t>
            </a:r>
            <a:r>
              <a:rPr lang="hu-HU" dirty="0"/>
              <a:t>, és néhány percen belül </a:t>
            </a:r>
            <a:r>
              <a:rPr lang="hu-HU" b="1" dirty="0">
                <a:solidFill>
                  <a:srgbClr val="002060"/>
                </a:solidFill>
              </a:rPr>
              <a:t>halál</a:t>
            </a:r>
            <a:r>
              <a:rPr lang="hu-HU" dirty="0"/>
              <a:t> is beállhat.</a:t>
            </a:r>
          </a:p>
        </p:txBody>
      </p:sp>
      <p:cxnSp>
        <p:nvCxnSpPr>
          <p:cNvPr id="4" name="Egyenes összekötő 3"/>
          <p:cNvCxnSpPr/>
          <p:nvPr/>
        </p:nvCxnSpPr>
        <p:spPr>
          <a:xfrm>
            <a:off x="838200" y="6176963"/>
            <a:ext cx="1074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%20cop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076950"/>
            <a:ext cx="8191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58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1170">
        <p:split orient="vert"/>
      </p:transition>
    </mc:Choice>
    <mc:Fallback xmlns="">
      <p:transition spd="slow" advTm="3117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i="1" dirty="0">
                <a:solidFill>
                  <a:srgbClr val="FFFF00"/>
                </a:solidFill>
              </a:rPr>
              <a:t>Hogyan keletkezhet otthon szén-monoxid és mit tehetünk ellene?</a:t>
            </a:r>
            <a:endParaRPr lang="hu-HU" i="1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237" y="1825625"/>
            <a:ext cx="10233800" cy="4351338"/>
          </a:xfrm>
        </p:spPr>
        <p:txBody>
          <a:bodyPr/>
          <a:lstStyle/>
          <a:p>
            <a:pPr algn="just"/>
            <a:r>
              <a:rPr lang="hu-HU" dirty="0"/>
              <a:t>Mivel a szén-monoxid-mérgezések gyakorisága megnő a téli időszakban, így tévesen a fűtési szezonnal hozzák kapcsolatba, pedig az év egészében jelenlévő veszélyről van szó. </a:t>
            </a:r>
            <a:endParaRPr lang="hu-HU" dirty="0" smtClean="0"/>
          </a:p>
          <a:p>
            <a:pPr marL="0" indent="0" algn="just">
              <a:buNone/>
            </a:pPr>
            <a:r>
              <a:rPr lang="hu-HU" b="1" i="1" dirty="0" smtClean="0">
                <a:solidFill>
                  <a:srgbClr val="FFFF00"/>
                </a:solidFill>
              </a:rPr>
              <a:t>A </a:t>
            </a:r>
            <a:r>
              <a:rPr lang="hu-HU" b="1" i="1" dirty="0">
                <a:solidFill>
                  <a:srgbClr val="FFFF00"/>
                </a:solidFill>
              </a:rPr>
              <a:t>szén-monoxid veszélyes mennyiségű feldúsulása a lakásban alapvetően három okra vezethető vissza:</a:t>
            </a:r>
          </a:p>
          <a:p>
            <a:pPr lvl="0" algn="just"/>
            <a:r>
              <a:rPr lang="hu-HU" dirty="0"/>
              <a:t>Nem megfelelő a nyílt lánggal égő berendezés műszaki kialakítása.</a:t>
            </a:r>
          </a:p>
          <a:p>
            <a:pPr lvl="0" algn="just"/>
            <a:r>
              <a:rPr lang="hu-HU" dirty="0"/>
              <a:t>A nyílt lánggal égő berendezés levegő utánpótlása nem biztosított.</a:t>
            </a:r>
          </a:p>
          <a:p>
            <a:pPr lvl="0" algn="just"/>
            <a:r>
              <a:rPr lang="hu-HU" dirty="0"/>
              <a:t>Elmaradt a berendezések karbantartása, tisztítása, vagy a kéményseprés</a:t>
            </a:r>
          </a:p>
          <a:p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838200" y="6176963"/>
            <a:ext cx="1074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logo%20cop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076950"/>
            <a:ext cx="8191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26677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24304">
        <p15:prstTrans prst="prestige"/>
      </p:transition>
    </mc:Choice>
    <mc:Fallback>
      <p:transition spd="slow" advTm="2430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9150" y="255943"/>
            <a:ext cx="10515600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hu-HU" b="1" i="1" dirty="0" smtClean="0">
                <a:solidFill>
                  <a:srgbClr val="FFFF00"/>
                </a:solidFill>
              </a:rPr>
              <a:t>A berendezések karbantartása, tisztítása, és a kéményseprés</a:t>
            </a:r>
            <a:endParaRPr lang="hu-HU" i="1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778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Rendkívül </a:t>
            </a:r>
            <a:r>
              <a:rPr lang="hu-HU" dirty="0"/>
              <a:t>fontos, hogy az állampolgárok minden fűtési szezon előtt ellenőriztessék a tüzelő-, fűtőberendezések és a kémények műszaki állapotát, karbantartottságát, ezzel fontos lépést tesznek saját biztonságuk érdekében. </a:t>
            </a:r>
            <a:endParaRPr lang="hu-HU" dirty="0" smtClean="0"/>
          </a:p>
          <a:p>
            <a:pPr algn="just"/>
            <a:r>
              <a:rPr lang="hu-HU" dirty="0" smtClean="0"/>
              <a:t>Fontos </a:t>
            </a:r>
            <a:r>
              <a:rPr lang="hu-HU" dirty="0"/>
              <a:t>az is, hogy azokat a helyiségeket, amelyekben a </a:t>
            </a:r>
            <a:r>
              <a:rPr lang="hu-HU" b="1" dirty="0">
                <a:solidFill>
                  <a:srgbClr val="FFFF00"/>
                </a:solidFill>
              </a:rPr>
              <a:t>tüzelőberendezések találhatóak, rendszeresen szellőztessék, </a:t>
            </a:r>
            <a:r>
              <a:rPr lang="hu-HU" dirty="0"/>
              <a:t>így is megakadályozható a mérgező gázok felhalmozódása</a:t>
            </a:r>
            <a:r>
              <a:rPr lang="hu-HU" dirty="0" smtClean="0"/>
              <a:t>.</a:t>
            </a:r>
            <a:endParaRPr lang="hu-HU" dirty="0"/>
          </a:p>
          <a:p>
            <a:pPr algn="just"/>
            <a:r>
              <a:rPr lang="hu-HU" dirty="0"/>
              <a:t>A korábbi balesetek elemzése alapján egyértelműen azt lehet mondani, hogy azok nagy részét szabálytalan kivitelezés, az időszakos ellenőrzés és karbantartás elmulasztása, vagy a szellőző elemek lezárása okozta.</a:t>
            </a:r>
          </a:p>
          <a:p>
            <a:endParaRPr lang="hu-HU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838200" y="6176963"/>
            <a:ext cx="1074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logo%20cop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8191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22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24786">
        <p14:glitter pattern="hexagon"/>
      </p:transition>
    </mc:Choice>
    <mc:Fallback xmlns="">
      <p:transition spd="slow" advTm="2478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58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i="1" dirty="0">
                <a:solidFill>
                  <a:srgbClr val="FFFF00"/>
                </a:solidFill>
              </a:rPr>
              <a:t>Mit tegyünk, ha valaki szén-monoxid-mérgezést szenvedett?</a:t>
            </a:r>
            <a:endParaRPr lang="hu-HU" i="1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65027"/>
            <a:ext cx="10515600" cy="47987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dirty="0"/>
              <a:t>Szén-monoxid mérgezés esetén több dologra is figyelnünk kell, ha a bajba jutottakon segítünk. </a:t>
            </a:r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helyiségben vagy akár az egész lakótérben még mindig kimutatható lehet a mérgező </a:t>
            </a:r>
            <a:r>
              <a:rPr lang="hu-HU" dirty="0" smtClean="0"/>
              <a:t>gáz, </a:t>
            </a:r>
            <a:r>
              <a:rPr lang="hu-HU" dirty="0"/>
              <a:t>ezért azonnal hozzuk ki a bent tartózkodókat és ne lélegezzünk az érintett </a:t>
            </a:r>
            <a:r>
              <a:rPr lang="hu-HU" dirty="0" smtClean="0"/>
              <a:t>területen, valamint azonnal szellőztessük a helyiséget! </a:t>
            </a:r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szabad levegőn helyezzük biztonságba a mérgezést szenvedett embereket, ájulás esetén pedig alkalmazzuk a stabil oldalfektetést. A lehető legrövidebb időn belül kérjünk szakszerű segítséget, értesítsük a katasztrófavédelmet </a:t>
            </a:r>
            <a:r>
              <a:rPr lang="hu-HU" dirty="0" smtClean="0"/>
              <a:t>és mentőket </a:t>
            </a:r>
            <a:r>
              <a:rPr lang="hu-HU" dirty="0"/>
              <a:t>az ismert </a:t>
            </a:r>
            <a:r>
              <a:rPr lang="hu-HU" sz="4200" b="1" dirty="0" smtClean="0">
                <a:solidFill>
                  <a:srgbClr val="FFFF00"/>
                </a:solidFill>
              </a:rPr>
              <a:t>112</a:t>
            </a:r>
            <a:r>
              <a:rPr lang="hu-HU" dirty="0" smtClean="0"/>
              <a:t>-es segélyhívó számon</a:t>
            </a:r>
            <a:r>
              <a:rPr lang="hu-HU" dirty="0"/>
              <a:t>. </a:t>
            </a:r>
            <a:endParaRPr lang="hu-HU" dirty="0" smtClean="0"/>
          </a:p>
          <a:p>
            <a:pPr algn="just"/>
            <a:r>
              <a:rPr lang="hu-HU" dirty="0" smtClean="0"/>
              <a:t>Amennyiben </a:t>
            </a:r>
            <a:r>
              <a:rPr lang="hu-HU" dirty="0"/>
              <a:t>lehetőségünk van a tüzelő-fűtő berendezés biztonságos lekapcsolására, a szellőztetésre és a gázrendszer főcsapjának elzárására, ezeket is tegyük meg.</a:t>
            </a:r>
          </a:p>
          <a:p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838200" y="6176963"/>
            <a:ext cx="1074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logo%20cop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073231"/>
            <a:ext cx="8191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5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1407">
        <p14:prism/>
      </p:transition>
    </mc:Choice>
    <mc:Fallback xmlns="">
      <p:transition spd="slow" advTm="314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31057" y="403631"/>
            <a:ext cx="6945573" cy="1590295"/>
          </a:xfrm>
        </p:spPr>
        <p:txBody>
          <a:bodyPr>
            <a:normAutofit/>
          </a:bodyPr>
          <a:lstStyle/>
          <a:p>
            <a:pPr algn="ctr"/>
            <a:r>
              <a:rPr lang="hu-HU" b="1" i="1" dirty="0">
                <a:solidFill>
                  <a:srgbClr val="FFFF00"/>
                </a:solidFill>
              </a:rPr>
              <a:t>Milyen szén-monoxid-érzékelőt vásároljak</a:t>
            </a:r>
            <a:r>
              <a:rPr lang="hu-HU" b="1" i="1" dirty="0" smtClean="0">
                <a:solidFill>
                  <a:srgbClr val="FFFF00"/>
                </a:solidFill>
              </a:rPr>
              <a:t>?</a:t>
            </a:r>
            <a:endParaRPr lang="hu-HU" i="1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9150" y="2939530"/>
            <a:ext cx="10515600" cy="352794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dirty="0">
                <a:solidFill>
                  <a:srgbClr val="FFFF00"/>
                </a:solidFill>
              </a:rPr>
              <a:t>Érzékelőt csak megbízható forrásból, műszaki cikkeket forgalmazó üzletben szabad vásárolni. Vásárlásnál keressék a magyar nyelvű használati utasítással rendelkező és megfelelő minőségű készülékeket</a:t>
            </a:r>
            <a:r>
              <a:rPr lang="hu-HU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szén-monoxid-érzékelők tehát csak akkor tudják betölteni funkciójukat, ha megbízható típust szerzünk be, és azt a gyártó előírásainak megfelelő helyre és megfelelő módon telepítjük. </a:t>
            </a:r>
            <a:endParaRPr lang="hu-HU" dirty="0" smtClean="0"/>
          </a:p>
          <a:p>
            <a:pPr algn="just"/>
            <a:r>
              <a:rPr lang="hu-HU" dirty="0" smtClean="0"/>
              <a:t>Fontos </a:t>
            </a:r>
            <a:r>
              <a:rPr lang="hu-HU" dirty="0"/>
              <a:t>tudni, hogy ezeknek érzékelőknek is van szavatossági idejük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Javasolt </a:t>
            </a:r>
            <a:r>
              <a:rPr lang="hu-HU" dirty="0"/>
              <a:t>az eszközt kétévente megfelelő tanúsítványokkal rendelkező laboratóriumban bevizsgáltatni. A szén-monoxid-érzékelők ellenőrzését soha ne végezzék el </a:t>
            </a:r>
            <a:r>
              <a:rPr lang="hu-HU" dirty="0" smtClean="0"/>
              <a:t>otthon.</a:t>
            </a:r>
          </a:p>
          <a:p>
            <a:pPr algn="just"/>
            <a:endParaRPr lang="hu-HU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838200" y="6176963"/>
            <a:ext cx="10748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logo%20cop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6950"/>
            <a:ext cx="8191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31-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23129"/>
            <a:ext cx="3234519" cy="242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7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6252">
        <p14:switch dir="r"/>
      </p:transition>
    </mc:Choice>
    <mc:Fallback xmlns="">
      <p:transition spd="slow" advTm="262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élység">
  <a:themeElements>
    <a:clrScheme name="Mélység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Mélység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élység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TM04033923[[fn=Mélység]]</Template>
  <TotalTime>175</TotalTime>
  <Words>525</Words>
  <Application>Microsoft Office PowerPoint</Application>
  <PresentationFormat>Egyéni</PresentationFormat>
  <Paragraphs>32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Mélység</vt:lpstr>
      <vt:lpstr>CO Mérgezés  megelőzése</vt:lpstr>
      <vt:lpstr>A szén-monoxid-mérgezés </vt:lpstr>
      <vt:lpstr>Hogyan keletkezhet otthon szén-monoxid és mit tehetünk ellene?</vt:lpstr>
      <vt:lpstr>A berendezések karbantartása, tisztítása, és a kéményseprés</vt:lpstr>
      <vt:lpstr>Mit tegyünk, ha valaki szén-monoxid-mérgezést szenvedett?</vt:lpstr>
      <vt:lpstr>Milyen szén-monoxid-érzékelőt vásároljak?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Mérgezés</dc:title>
  <dc:creator>User</dc:creator>
  <cp:lastModifiedBy>Juhász Péter</cp:lastModifiedBy>
  <cp:revision>17</cp:revision>
  <dcterms:created xsi:type="dcterms:W3CDTF">2015-10-03T11:00:03Z</dcterms:created>
  <dcterms:modified xsi:type="dcterms:W3CDTF">2015-10-13T10:39:34Z</dcterms:modified>
</cp:coreProperties>
</file>